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3" r:id="rId1"/>
  </p:sldMasterIdLst>
  <p:sldIdLst>
    <p:sldId id="256" r:id="rId2"/>
    <p:sldId id="257" r:id="rId3"/>
    <p:sldId id="273" r:id="rId4"/>
    <p:sldId id="258" r:id="rId5"/>
    <p:sldId id="259" r:id="rId6"/>
    <p:sldId id="272" r:id="rId7"/>
    <p:sldId id="260" r:id="rId8"/>
    <p:sldId id="261" r:id="rId9"/>
    <p:sldId id="262" r:id="rId10"/>
    <p:sldId id="277" r:id="rId11"/>
    <p:sldId id="264" r:id="rId12"/>
    <p:sldId id="271" r:id="rId13"/>
    <p:sldId id="265" r:id="rId14"/>
    <p:sldId id="285" r:id="rId15"/>
    <p:sldId id="263" r:id="rId16"/>
    <p:sldId id="291" r:id="rId17"/>
    <p:sldId id="280" r:id="rId18"/>
    <p:sldId id="290" r:id="rId19"/>
    <p:sldId id="289" r:id="rId20"/>
    <p:sldId id="286" r:id="rId21"/>
    <p:sldId id="287" r:id="rId22"/>
    <p:sldId id="288" r:id="rId23"/>
    <p:sldId id="292" r:id="rId24"/>
    <p:sldId id="282" r:id="rId25"/>
    <p:sldId id="266" r:id="rId26"/>
    <p:sldId id="269" r:id="rId27"/>
    <p:sldId id="268" r:id="rId28"/>
    <p:sldId id="293" r:id="rId29"/>
    <p:sldId id="283" r:id="rId30"/>
    <p:sldId id="284" r:id="rId3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97" d="100"/>
          <a:sy n="97" d="100"/>
        </p:scale>
        <p:origin x="-13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</p:grpSp>
      <p:sp>
        <p:nvSpPr>
          <p:cNvPr id="4302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3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E4012-9DAD-4090-8FFC-BBFB0312012B}" type="datetimeFigureOut">
              <a:rPr lang="en-US"/>
              <a:pPr>
                <a:defRPr/>
              </a:pPr>
              <a:t>4/18/13</a:t>
            </a:fld>
            <a:endParaRPr lang="en-US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1C53E-C5EE-4AEE-BC82-3EEFE5464C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F66D1-C2F0-4825-8871-645CD6791A23}" type="datetimeFigureOut">
              <a:rPr lang="en-US"/>
              <a:pPr>
                <a:defRPr/>
              </a:pPr>
              <a:t>4/18/13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5229E-5165-4C62-BE61-AB554BECE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8B96E-FFB7-42D1-8B25-6D3D14A87FC8}" type="datetimeFigureOut">
              <a:rPr lang="en-US"/>
              <a:pPr>
                <a:defRPr/>
              </a:pPr>
              <a:t>4/18/13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EE8F5-54AA-49DE-8862-8267CF8FC0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13C06-9BA4-4BF6-923F-27CB8FE1D10F}" type="datetimeFigureOut">
              <a:rPr lang="en-US"/>
              <a:pPr>
                <a:defRPr/>
              </a:pPr>
              <a:t>4/18/13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32690-170A-4CA3-BD8B-922047DBA1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578FB-A807-471A-9805-B292A63C4A19}" type="datetimeFigureOut">
              <a:rPr lang="en-US"/>
              <a:pPr>
                <a:defRPr/>
              </a:pPr>
              <a:t>4/18/13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ABAEC-667E-451D-A136-6FD354F8DE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51562-59A0-4C62-A2A1-17873CCF6050}" type="datetimeFigureOut">
              <a:rPr lang="en-US"/>
              <a:pPr>
                <a:defRPr/>
              </a:pPr>
              <a:t>4/18/13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E2ABC-E8F4-4430-BB7F-36A6AAE852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8B6C1-C534-452D-8E4D-F167989802EA}" type="datetimeFigureOut">
              <a:rPr lang="en-US"/>
              <a:pPr>
                <a:defRPr/>
              </a:pPr>
              <a:t>4/18/13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26489-8620-447C-89B0-53AD40BC5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BEF75-0CB3-498C-8309-F10B8B885768}" type="datetimeFigureOut">
              <a:rPr lang="en-US"/>
              <a:pPr>
                <a:defRPr/>
              </a:pPr>
              <a:t>4/18/13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F1DFE-37E6-45DF-BEDB-66C155303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4102B-08FA-45E0-B970-D973DBA5331F}" type="datetimeFigureOut">
              <a:rPr lang="en-US"/>
              <a:pPr>
                <a:defRPr/>
              </a:pPr>
              <a:t>4/18/13</a:t>
            </a:fld>
            <a:endParaRPr lang="en-US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38EA9-0BFF-4600-924B-389A91A85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78DBB-0772-47CC-AC88-F6E70AC63BE0}" type="datetimeFigureOut">
              <a:rPr lang="en-US"/>
              <a:pPr>
                <a:defRPr/>
              </a:pPr>
              <a:t>4/18/13</a:t>
            </a:fld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C3394-C3BD-4185-BEF1-14A8940DE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5F40A-C704-4F8F-B4A8-D9E5873A86E4}" type="datetimeFigureOut">
              <a:rPr lang="en-US"/>
              <a:pPr>
                <a:defRPr/>
              </a:pPr>
              <a:t>4/18/13</a:t>
            </a:fld>
            <a:endParaRPr lang="en-US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4DA59-40C3-4F77-9241-D4A7CC04C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971F1-1966-4525-BEB5-19E00BC98863}" type="datetimeFigureOut">
              <a:rPr lang="en-US"/>
              <a:pPr>
                <a:defRPr/>
              </a:pPr>
              <a:t>4/18/13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09FD6-B714-49B0-A18E-939E631DF9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DAF9A-73DC-4E68-A66D-588CA60EE9E0}" type="datetimeFigureOut">
              <a:rPr lang="en-US"/>
              <a:pPr>
                <a:defRPr/>
              </a:pPr>
              <a:t>4/18/13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994C0-F31A-4082-B995-C8DBEA5578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198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41988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41989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41990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41991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41992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41993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41994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41995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41996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41997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4199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4199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4200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42001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42002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4200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42004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SzPct val="60000"/>
                <a:buFont typeface="Wingdings" pitchFamily="2" charset="2"/>
                <a:buChar char="n"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endParaRPr>
            </a:p>
          </p:txBody>
        </p:sp>
      </p:grpSp>
      <p:sp>
        <p:nvSpPr>
          <p:cNvPr id="4200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200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200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fld id="{8B713031-A706-437F-9359-8C39AD8F994E}" type="datetimeFigureOut">
              <a:rPr lang="en-US"/>
              <a:pPr>
                <a:defRPr/>
              </a:pPr>
              <a:t>4/18/13</a:t>
            </a:fld>
            <a:endParaRPr lang="en-US"/>
          </a:p>
        </p:txBody>
      </p:sp>
      <p:sp>
        <p:nvSpPr>
          <p:cNvPr id="4200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200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fld id="{1DF50F7F-1371-4400-913B-F544CF154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7" r:id="rId1"/>
    <p:sldLayoutId id="2147483676" r:id="rId2"/>
    <p:sldLayoutId id="2147483675" r:id="rId3"/>
    <p:sldLayoutId id="2147483674" r:id="rId4"/>
    <p:sldLayoutId id="2147483673" r:id="rId5"/>
    <p:sldLayoutId id="2147483672" r:id="rId6"/>
    <p:sldLayoutId id="2147483671" r:id="rId7"/>
    <p:sldLayoutId id="2147483670" r:id="rId8"/>
    <p:sldLayoutId id="2147483669" r:id="rId9"/>
    <p:sldLayoutId id="2147483668" r:id="rId10"/>
    <p:sldLayoutId id="2147483667" r:id="rId11"/>
    <p:sldLayoutId id="2147483666" r:id="rId12"/>
    <p:sldLayoutId id="2147483665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/>
              <a:t>Genetics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7788"/>
            <a:ext cx="6400800" cy="1755775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endParaRPr lang="en-US">
              <a:solidFill>
                <a:srgbClr val="898989"/>
              </a:solidFill>
            </a:endParaRP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3600450"/>
            <a:ext cx="45720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534988"/>
            <a:ext cx="2852738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effectLst/>
            </a:endParaRPr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1200"/>
            <a:ext cx="47942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3300" y="1981200"/>
            <a:ext cx="43307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Monohybrid Cross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000"/>
              <a:t>T = tall	t = short	R = round	r = wrinkled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000"/>
              <a:t>W = white 	w = purple	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000"/>
              <a:t>1.  Cross the following:  TT x tt.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600"/>
              <a:t>What is the genotype ratio?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600"/>
              <a:t>What is the phenotype ratio?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300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600"/>
          </a:p>
        </p:txBody>
      </p:sp>
      <p:graphicFrame>
        <p:nvGraphicFramePr>
          <p:cNvPr id="20484" name="Group 4"/>
          <p:cNvGraphicFramePr>
            <a:graphicFrameLocks noGrp="1"/>
          </p:cNvGraphicFramePr>
          <p:nvPr/>
        </p:nvGraphicFramePr>
        <p:xfrm>
          <a:off x="2590800" y="4724400"/>
          <a:ext cx="3429000" cy="1676400"/>
        </p:xfrm>
        <a:graphic>
          <a:graphicData uri="http://schemas.openxmlformats.org/drawingml/2006/table">
            <a:tbl>
              <a:tblPr/>
              <a:tblGrid>
                <a:gridCol w="1714500"/>
                <a:gridCol w="17145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61" name="Rectangle 4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6200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600"/>
              <a:t>2.  Cross a heterozygous round plant with another heterozygous round plant. 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/>
              <a:t>What is the genotypic ratio?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/>
              <a:t>What is the phenotypic ratio?</a:t>
            </a:r>
          </a:p>
        </p:txBody>
      </p:sp>
      <p:graphicFrame>
        <p:nvGraphicFramePr>
          <p:cNvPr id="56350" name="Group 30"/>
          <p:cNvGraphicFramePr>
            <a:graphicFrameLocks noGrp="1"/>
          </p:cNvGraphicFramePr>
          <p:nvPr>
            <p:ph sz="half" idx="2"/>
          </p:nvPr>
        </p:nvGraphicFramePr>
        <p:xfrm>
          <a:off x="2819400" y="3792538"/>
          <a:ext cx="3429000" cy="1558926"/>
        </p:xfrm>
        <a:graphic>
          <a:graphicData uri="http://schemas.openxmlformats.org/drawingml/2006/table">
            <a:tbl>
              <a:tblPr/>
              <a:tblGrid>
                <a:gridCol w="1714500"/>
                <a:gridCol w="1714500"/>
              </a:tblGrid>
              <a:tr h="77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3.  Cross a heterozygous white plant with a purple plant</a:t>
            </a:r>
          </a:p>
          <a:p>
            <a:pPr lvl="1" eaLnBrk="1" hangingPunct="1">
              <a:defRPr/>
            </a:pPr>
            <a:r>
              <a:rPr lang="en-US"/>
              <a:t>What is the genotypic ratio?</a:t>
            </a:r>
          </a:p>
          <a:p>
            <a:pPr lvl="1" eaLnBrk="1" hangingPunct="1">
              <a:defRPr/>
            </a:pPr>
            <a:r>
              <a:rPr lang="en-US"/>
              <a:t>What is the phenotypic ratio?</a:t>
            </a: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/>
        </p:nvGraphicFramePr>
        <p:xfrm>
          <a:off x="2209800" y="4454525"/>
          <a:ext cx="3429000" cy="1676400"/>
        </p:xfrm>
        <a:graphic>
          <a:graphicData uri="http://schemas.openxmlformats.org/drawingml/2006/table">
            <a:tbl>
              <a:tblPr/>
              <a:tblGrid>
                <a:gridCol w="1714500"/>
                <a:gridCol w="17145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ATB 5-7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What is the phenotype?  What is the genotype?</a:t>
            </a:r>
          </a:p>
          <a:p>
            <a:r>
              <a:rPr lang="en-US" smtClean="0">
                <a:effectLst/>
              </a:rPr>
              <a:t>Objectives:</a:t>
            </a:r>
          </a:p>
          <a:p>
            <a:pPr lvl="1"/>
            <a:r>
              <a:rPr lang="en-US" smtClean="0">
                <a:effectLst/>
              </a:rPr>
              <a:t>Discuss a dihybrid cross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Dihybrid Cross Practice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u="sng" smtClean="0"/>
              <a:t>Law of Segregation</a:t>
            </a:r>
            <a:r>
              <a:rPr lang="en-US" smtClean="0"/>
              <a:t> – </a:t>
            </a:r>
          </a:p>
          <a:p>
            <a:pPr lvl="1" eaLnBrk="1" hangingPunct="1">
              <a:defRPr/>
            </a:pPr>
            <a:r>
              <a:rPr lang="en-US" smtClean="0"/>
              <a:t>alleles from parents separate during gamete formation</a:t>
            </a:r>
          </a:p>
          <a:p>
            <a:pPr lvl="1" eaLnBrk="1" hangingPunct="1">
              <a:defRPr/>
            </a:pPr>
            <a:r>
              <a:rPr lang="en-US" smtClean="0"/>
              <a:t>Copy of gene sepeartes – so each game only receives one copy</a:t>
            </a:r>
          </a:p>
          <a:p>
            <a:pPr lvl="2" eaLnBrk="1" hangingPunct="1">
              <a:defRPr/>
            </a:pPr>
            <a:r>
              <a:rPr lang="en-US" smtClean="0"/>
              <a:t>So a parent with GG donate “G” to one gamete and the other “G” another.</a:t>
            </a:r>
          </a:p>
          <a:p>
            <a:pPr eaLnBrk="1" hangingPunct="1">
              <a:defRPr/>
            </a:pPr>
            <a:endParaRPr lang="en-US" smtClean="0"/>
          </a:p>
        </p:txBody>
      </p:sp>
      <p:pic>
        <p:nvPicPr>
          <p:cNvPr id="2969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886200"/>
            <a:ext cx="4648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effectLst/>
            </a:endParaRPr>
          </a:p>
        </p:txBody>
      </p:sp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990600"/>
            <a:ext cx="51435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u="sng" smtClean="0"/>
              <a:t>Law of Independent assortment</a:t>
            </a:r>
            <a:r>
              <a:rPr lang="en-US" smtClean="0"/>
              <a:t> – </a:t>
            </a:r>
          </a:p>
          <a:p>
            <a:pPr lvl="1" eaLnBrk="1" hangingPunct="1">
              <a:defRPr/>
            </a:pPr>
            <a:r>
              <a:rPr lang="en-US" smtClean="0"/>
              <a:t>Traits are transmitted independently of one another</a:t>
            </a:r>
          </a:p>
          <a:p>
            <a:pPr lvl="1" eaLnBrk="1" hangingPunct="1">
              <a:defRPr/>
            </a:pPr>
            <a:r>
              <a:rPr lang="en-US" smtClean="0"/>
              <a:t>states that alleles of different genes assort independently of one another during gamete formation</a:t>
            </a:r>
            <a:r>
              <a:rPr lang="en-US" smtClean="0">
                <a:effectLst/>
              </a:rPr>
              <a:t> </a:t>
            </a:r>
          </a:p>
        </p:txBody>
      </p:sp>
      <p:pic>
        <p:nvPicPr>
          <p:cNvPr id="3174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944813"/>
            <a:ext cx="6800850" cy="391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effectLst/>
            </a:endParaRPr>
          </a:p>
        </p:txBody>
      </p:sp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3"/>
            <a:ext cx="9144000" cy="664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effectLst/>
            </a:endParaRPr>
          </a:p>
        </p:txBody>
      </p:sp>
      <p:pic>
        <p:nvPicPr>
          <p:cNvPr id="3379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14513" y="576263"/>
            <a:ext cx="551497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5029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Brief History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sz="half" idx="1"/>
          </p:nvPr>
        </p:nvSpPr>
        <p:spPr>
          <a:xfrm>
            <a:off x="0" y="1143000"/>
            <a:ext cx="4495800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Gregor Mendel – Austrian monk</a:t>
            </a:r>
          </a:p>
          <a:p>
            <a:pPr lvl="1" eaLnBrk="1" hangingPunct="1">
              <a:defRPr/>
            </a:pPr>
            <a:r>
              <a:rPr lang="en-US" sz="2400" smtClean="0"/>
              <a:t>One of 1</a:t>
            </a:r>
            <a:r>
              <a:rPr lang="en-US" sz="2400" baseline="30000" smtClean="0"/>
              <a:t>st</a:t>
            </a:r>
            <a:r>
              <a:rPr lang="en-US" sz="2400" smtClean="0"/>
              <a:t> to study heredity</a:t>
            </a:r>
          </a:p>
          <a:p>
            <a:pPr eaLnBrk="1" hangingPunct="1">
              <a:defRPr/>
            </a:pPr>
            <a:r>
              <a:rPr lang="en-US" sz="2800" u="sng" smtClean="0"/>
              <a:t>Heredity</a:t>
            </a:r>
            <a:r>
              <a:rPr lang="en-US" sz="2800" smtClean="0"/>
              <a:t> - Transmission of characteristics from parents to offspring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400" smtClean="0"/>
              <a:t> – studied pea plants</a:t>
            </a:r>
          </a:p>
          <a:p>
            <a:pPr eaLnBrk="1" hangingPunct="1">
              <a:defRPr/>
            </a:pPr>
            <a:r>
              <a:rPr lang="en-US" sz="2800" u="sng" smtClean="0"/>
              <a:t>Trait</a:t>
            </a:r>
            <a:r>
              <a:rPr lang="en-US" sz="2800" smtClean="0"/>
              <a:t> – genetically determined variant of a characteristic</a:t>
            </a:r>
          </a:p>
          <a:p>
            <a:pPr lvl="1" eaLnBrk="1" hangingPunct="1">
              <a:defRPr/>
            </a:pPr>
            <a:r>
              <a:rPr lang="en-US" sz="2400" smtClean="0"/>
              <a:t>Examples:  Yellow color, pea shape (shriveled or round)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endParaRPr lang="en-US" sz="2800"/>
          </a:p>
        </p:txBody>
      </p:sp>
      <p:pic>
        <p:nvPicPr>
          <p:cNvPr id="16388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0"/>
            <a:ext cx="250507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9650" y="3048000"/>
            <a:ext cx="30543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5-10 ATB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What is a dihybrid cross?</a:t>
            </a:r>
          </a:p>
          <a:p>
            <a:r>
              <a:rPr lang="en-US" smtClean="0">
                <a:effectLst/>
              </a:rPr>
              <a:t>Objectives:</a:t>
            </a:r>
          </a:p>
          <a:p>
            <a:pPr lvl="1"/>
            <a:r>
              <a:rPr lang="en-US" smtClean="0">
                <a:effectLst/>
              </a:rPr>
              <a:t>Continue with corn activity</a:t>
            </a:r>
          </a:p>
          <a:p>
            <a:pPr lvl="1"/>
            <a:r>
              <a:rPr lang="en-US" smtClean="0">
                <a:effectLst/>
              </a:rPr>
              <a:t>Get out worksheet packets I gave you Friday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5-11 ATB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What is a test cross?  (you did one yesterday)</a:t>
            </a:r>
          </a:p>
          <a:p>
            <a:r>
              <a:rPr lang="en-US" smtClean="0">
                <a:effectLst/>
              </a:rPr>
              <a:t>Objectives:</a:t>
            </a:r>
          </a:p>
          <a:p>
            <a:pPr lvl="1"/>
            <a:r>
              <a:rPr lang="en-US" smtClean="0">
                <a:effectLst/>
              </a:rPr>
              <a:t>Get out corn activity</a:t>
            </a:r>
          </a:p>
          <a:p>
            <a:pPr lvl="1"/>
            <a:r>
              <a:rPr lang="en-US" smtClean="0">
                <a:effectLst/>
              </a:rPr>
              <a:t>Describe dihybrid crosses</a:t>
            </a:r>
          </a:p>
          <a:p>
            <a:pPr lvl="1"/>
            <a:r>
              <a:rPr lang="en-US" smtClean="0">
                <a:effectLst/>
              </a:rPr>
              <a:t>Test Friday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5-12 ATB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What are alleles?</a:t>
            </a:r>
          </a:p>
          <a:p>
            <a:r>
              <a:rPr lang="en-US" smtClean="0">
                <a:effectLst/>
              </a:rPr>
              <a:t>Objectives:</a:t>
            </a:r>
          </a:p>
          <a:p>
            <a:pPr lvl="1"/>
            <a:r>
              <a:rPr lang="en-US" smtClean="0">
                <a:effectLst/>
              </a:rPr>
              <a:t>Finish corn dihybrid cross</a:t>
            </a:r>
          </a:p>
          <a:p>
            <a:pPr lvl="1"/>
            <a:r>
              <a:rPr lang="en-US" smtClean="0">
                <a:effectLst/>
              </a:rPr>
              <a:t>Review tomorrow</a:t>
            </a:r>
          </a:p>
          <a:p>
            <a:pPr lvl="1"/>
            <a:r>
              <a:rPr lang="en-US" smtClean="0">
                <a:effectLst/>
              </a:rPr>
              <a:t>Test Friday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5-13 ATB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20813"/>
            <a:ext cx="8229600" cy="4710112"/>
          </a:xfrm>
        </p:spPr>
        <p:txBody>
          <a:bodyPr/>
          <a:lstStyle/>
          <a:p>
            <a:r>
              <a:rPr lang="en-US" smtClean="0">
                <a:effectLst/>
              </a:rPr>
              <a:t>What are you planning to do to be successful on the test tomorrow?</a:t>
            </a:r>
          </a:p>
          <a:p>
            <a:r>
              <a:rPr lang="en-US" smtClean="0">
                <a:effectLst/>
              </a:rPr>
              <a:t>Objectives:</a:t>
            </a:r>
          </a:p>
          <a:p>
            <a:pPr lvl="1"/>
            <a:r>
              <a:rPr lang="en-US" smtClean="0">
                <a:effectLst/>
              </a:rPr>
              <a:t>Begin working on the review sheet</a:t>
            </a:r>
          </a:p>
          <a:p>
            <a:pPr lvl="1"/>
            <a:r>
              <a:rPr lang="en-US" u="sng" smtClean="0">
                <a:effectLst/>
              </a:rPr>
              <a:t>Get out your homework assignment</a:t>
            </a:r>
          </a:p>
          <a:p>
            <a:pPr lvl="1"/>
            <a:r>
              <a:rPr lang="en-US" smtClean="0">
                <a:effectLst/>
              </a:rPr>
              <a:t>Go over review sheet</a:t>
            </a:r>
          </a:p>
          <a:p>
            <a:pPr lvl="1"/>
            <a:r>
              <a:rPr lang="en-US" smtClean="0">
                <a:effectLst/>
              </a:rPr>
              <a:t>Test / Review Sheet == FRIDAY</a:t>
            </a:r>
          </a:p>
          <a:p>
            <a:endParaRPr lang="en-US" smtClean="0"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/>
          <a:lstStyle/>
          <a:p>
            <a:endParaRPr lang="en-US" smtClean="0">
              <a:effectLst/>
            </a:endParaRPr>
          </a:p>
        </p:txBody>
      </p:sp>
      <p:pic>
        <p:nvPicPr>
          <p:cNvPr id="3891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1125" y="74613"/>
            <a:ext cx="4997450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"/>
            <a:ext cx="8229600" cy="71278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/>
              <a:t>Dihybrid Cross Practice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4294967295"/>
          </p:nvPr>
        </p:nvSpPr>
        <p:spPr>
          <a:xfrm>
            <a:off x="152400" y="946150"/>
            <a:ext cx="82296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/>
              <a:t>T = tall	t = short	W = white	w = purple</a:t>
            </a:r>
          </a:p>
          <a:p>
            <a:pPr eaLnBrk="1" hangingPunct="1">
              <a:defRPr/>
            </a:pPr>
            <a:r>
              <a:rPr lang="en-US"/>
              <a:t>Cross a heterozygous tall, white plant with another heterozygous tall, white plant. What is the phenotypic / genotypic ratios?</a:t>
            </a:r>
          </a:p>
          <a:p>
            <a:pPr eaLnBrk="1" hangingPunct="1">
              <a:defRPr/>
            </a:pPr>
            <a:endParaRPr lang="en-US"/>
          </a:p>
        </p:txBody>
      </p:sp>
      <p:graphicFrame>
        <p:nvGraphicFramePr>
          <p:cNvPr id="23556" name="Group 4"/>
          <p:cNvGraphicFramePr>
            <a:graphicFrameLocks noGrp="1"/>
          </p:cNvGraphicFramePr>
          <p:nvPr/>
        </p:nvGraphicFramePr>
        <p:xfrm>
          <a:off x="1066800" y="3962400"/>
          <a:ext cx="6400800" cy="2667001"/>
        </p:xfrm>
        <a:graphic>
          <a:graphicData uri="http://schemas.openxmlformats.org/drawingml/2006/table">
            <a:tbl>
              <a:tblPr/>
              <a:tblGrid>
                <a:gridCol w="1600200"/>
                <a:gridCol w="1600200"/>
                <a:gridCol w="1600200"/>
                <a:gridCol w="1600200"/>
              </a:tblGrid>
              <a:tr h="661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8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57200"/>
            <a:ext cx="7467600" cy="567372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/>
              <a:t>Cross a short, purple plant with a homozygous tall, heterozygous white plant.  What is the phenotypic / genotypic ratios?</a:t>
            </a:r>
          </a:p>
          <a:p>
            <a:pPr eaLnBrk="1" hangingPunct="1">
              <a:defRPr/>
            </a:pPr>
            <a:endParaRPr lang="en-US" sz="2800"/>
          </a:p>
        </p:txBody>
      </p:sp>
      <p:graphicFrame>
        <p:nvGraphicFramePr>
          <p:cNvPr id="52286" name="Group 62"/>
          <p:cNvGraphicFramePr>
            <a:graphicFrameLocks noGrp="1"/>
          </p:cNvGraphicFramePr>
          <p:nvPr>
            <p:ph sz="half" idx="2"/>
          </p:nvPr>
        </p:nvGraphicFramePr>
        <p:xfrm>
          <a:off x="1143000" y="3733800"/>
          <a:ext cx="6248400" cy="2320926"/>
        </p:xfrm>
        <a:graphic>
          <a:graphicData uri="http://schemas.openxmlformats.org/drawingml/2006/table">
            <a:tbl>
              <a:tblPr/>
              <a:tblGrid>
                <a:gridCol w="1562100"/>
                <a:gridCol w="1562100"/>
                <a:gridCol w="1562100"/>
                <a:gridCol w="1562100"/>
              </a:tblGrid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52" name="Rectangle 4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The End</a:t>
            </a:r>
            <a:br>
              <a:rPr lang="en-US" smtClean="0"/>
            </a:br>
            <a:endParaRPr lang="en-US" smtClean="0"/>
          </a:p>
        </p:txBody>
      </p:sp>
      <p:sp>
        <p:nvSpPr>
          <p:cNvPr id="47153" name="Rectangle 4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effectLst/>
              </a:rPr>
              <a:t>5-14 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effectLst/>
              </a:rPr>
              <a:t>TEST!</a:t>
            </a:r>
          </a:p>
          <a:p>
            <a:r>
              <a:rPr lang="en-US" smtClean="0">
                <a:effectLst/>
              </a:rPr>
              <a:t>Any last questions?</a:t>
            </a:r>
          </a:p>
          <a:p>
            <a:r>
              <a:rPr lang="en-US" smtClean="0">
                <a:effectLst/>
              </a:rPr>
              <a:t>Get out your review sheets – turn them in</a:t>
            </a:r>
          </a:p>
          <a:p>
            <a:r>
              <a:rPr lang="en-US" smtClean="0">
                <a:effectLst/>
              </a:rPr>
              <a:t>You may write on the test…use a pencil on the scantron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/>
          <a:lstStyle/>
          <a:p>
            <a:endParaRPr lang="en-US" smtClean="0">
              <a:effectLst/>
            </a:endParaRPr>
          </a:p>
        </p:txBody>
      </p:sp>
      <p:pic>
        <p:nvPicPr>
          <p:cNvPr id="4301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2514600"/>
            <a:ext cx="374332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effectLst/>
            </a:endParaRPr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9650"/>
            <a:ext cx="9144000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/>
          <a:lstStyle/>
          <a:p>
            <a:endParaRPr lang="en-US" smtClean="0">
              <a:effectLst/>
            </a:endParaRPr>
          </a:p>
        </p:txBody>
      </p:sp>
      <p:pic>
        <p:nvPicPr>
          <p:cNvPr id="4403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98638"/>
            <a:ext cx="9144000" cy="505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3962400" cy="763587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Pollination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4294967295"/>
          </p:nvPr>
        </p:nvSpPr>
        <p:spPr>
          <a:xfrm>
            <a:off x="0" y="1041400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US" u="sng" smtClean="0"/>
              <a:t>Pollination</a:t>
            </a:r>
            <a:r>
              <a:rPr lang="en-US" smtClean="0"/>
              <a:t> – </a:t>
            </a:r>
          </a:p>
          <a:p>
            <a:pPr lvl="1" eaLnBrk="1" hangingPunct="1">
              <a:defRPr/>
            </a:pPr>
            <a:r>
              <a:rPr lang="en-US" smtClean="0"/>
              <a:t>when pollen is transferred from the anther of a flower to the stigma</a:t>
            </a:r>
          </a:p>
          <a:p>
            <a:pPr eaLnBrk="1" hangingPunct="1">
              <a:defRPr/>
            </a:pPr>
            <a:r>
              <a:rPr lang="en-US" u="sng" smtClean="0"/>
              <a:t>Self-Pollination</a:t>
            </a:r>
            <a:r>
              <a:rPr lang="en-US" smtClean="0"/>
              <a:t> – </a:t>
            </a:r>
          </a:p>
          <a:p>
            <a:pPr lvl="1" eaLnBrk="1" hangingPunct="1">
              <a:defRPr/>
            </a:pPr>
            <a:r>
              <a:rPr lang="en-US" smtClean="0"/>
              <a:t>when pollen is transferred to the stigma of the same plant</a:t>
            </a:r>
          </a:p>
          <a:p>
            <a:pPr eaLnBrk="1" hangingPunct="1">
              <a:defRPr/>
            </a:pPr>
            <a:r>
              <a:rPr lang="en-US" u="sng" smtClean="0"/>
              <a:t>Cross-Pollination</a:t>
            </a:r>
            <a:r>
              <a:rPr lang="en-US" smtClean="0"/>
              <a:t> – </a:t>
            </a:r>
          </a:p>
          <a:p>
            <a:pPr lvl="1" eaLnBrk="1" hangingPunct="1">
              <a:defRPr/>
            </a:pPr>
            <a:r>
              <a:rPr lang="en-US" smtClean="0"/>
              <a:t>when pollen is transferred to the stigma of a different plant</a:t>
            </a:r>
          </a:p>
        </p:txBody>
      </p:sp>
      <p:pic>
        <p:nvPicPr>
          <p:cNvPr id="1536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0"/>
            <a:ext cx="19050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24500" y="2133600"/>
            <a:ext cx="34290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Terms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>
          <a:xfrm>
            <a:off x="304800" y="5334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u="sng" smtClean="0"/>
              <a:t>True-breeding</a:t>
            </a:r>
            <a:r>
              <a:rPr lang="en-US" smtClean="0"/>
              <a:t> – </a:t>
            </a:r>
          </a:p>
          <a:p>
            <a:pPr lvl="1" eaLnBrk="1" hangingPunct="1">
              <a:defRPr/>
            </a:pPr>
            <a:r>
              <a:rPr lang="en-US" smtClean="0"/>
              <a:t>plants that, when self pollinated, always produce the same traits</a:t>
            </a:r>
          </a:p>
          <a:p>
            <a:pPr eaLnBrk="1" hangingPunct="1">
              <a:defRPr/>
            </a:pPr>
            <a:r>
              <a:rPr lang="en-US" u="sng" smtClean="0"/>
              <a:t>P generation</a:t>
            </a:r>
            <a:r>
              <a:rPr lang="en-US" smtClean="0"/>
              <a:t> – parent generation</a:t>
            </a:r>
          </a:p>
          <a:p>
            <a:pPr eaLnBrk="1" hangingPunct="1">
              <a:defRPr/>
            </a:pPr>
            <a:r>
              <a:rPr lang="en-US" u="sng" smtClean="0"/>
              <a:t>F</a:t>
            </a:r>
            <a:r>
              <a:rPr lang="en-US" u="sng" baseline="-25000" smtClean="0"/>
              <a:t>1</a:t>
            </a:r>
            <a:r>
              <a:rPr lang="en-US" u="sng" smtClean="0"/>
              <a:t> Generation</a:t>
            </a:r>
            <a:r>
              <a:rPr lang="en-US" smtClean="0"/>
              <a:t> – 1</a:t>
            </a:r>
            <a:r>
              <a:rPr lang="en-US" baseline="30000" smtClean="0"/>
              <a:t>st</a:t>
            </a:r>
            <a:r>
              <a:rPr lang="en-US" smtClean="0"/>
              <a:t> “filial” generation – offspring of the P generation</a:t>
            </a:r>
          </a:p>
          <a:p>
            <a:pPr eaLnBrk="1" hangingPunct="1">
              <a:defRPr/>
            </a:pPr>
            <a:r>
              <a:rPr lang="en-US" u="sng" smtClean="0"/>
              <a:t>F</a:t>
            </a:r>
            <a:r>
              <a:rPr lang="en-US" u="sng" baseline="-25000" smtClean="0"/>
              <a:t>2</a:t>
            </a:r>
            <a:r>
              <a:rPr lang="en-US" u="sng" smtClean="0"/>
              <a:t> Generation</a:t>
            </a:r>
            <a:r>
              <a:rPr lang="en-US" smtClean="0"/>
              <a:t> – 2</a:t>
            </a:r>
            <a:r>
              <a:rPr lang="en-US" baseline="30000" smtClean="0"/>
              <a:t>nd</a:t>
            </a:r>
            <a:r>
              <a:rPr lang="en-US" smtClean="0"/>
              <a:t> “filial” generation – offspring of the F</a:t>
            </a:r>
            <a:r>
              <a:rPr lang="en-US" baseline="-25000" smtClean="0"/>
              <a:t>1</a:t>
            </a:r>
            <a:r>
              <a:rPr lang="en-US" smtClean="0"/>
              <a:t> generation</a:t>
            </a:r>
          </a:p>
        </p:txBody>
      </p:sp>
      <p:pic>
        <p:nvPicPr>
          <p:cNvPr id="1945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4217988"/>
            <a:ext cx="2971800" cy="264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0" y="4781550"/>
            <a:ext cx="27686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effectLst/>
            </a:endParaRP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65263"/>
            <a:ext cx="9144000" cy="539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Terms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417638"/>
            <a:ext cx="8229600" cy="452596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500" u="sng" smtClean="0"/>
              <a:t>Alleles</a:t>
            </a:r>
            <a:r>
              <a:rPr lang="en-US" sz="2500" smtClean="0"/>
              <a:t> – various forms of a trait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smtClean="0"/>
              <a:t>Allele for pea pod color – G = green and  g = yellow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u="sng" smtClean="0"/>
              <a:t>Dominant</a:t>
            </a:r>
            <a:r>
              <a:rPr lang="en-US" sz="2500" smtClean="0"/>
              <a:t> – alleles that are always expressed (mask recessive)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u="sng" smtClean="0"/>
              <a:t>Recessive</a:t>
            </a:r>
            <a:r>
              <a:rPr lang="en-US" sz="2500" smtClean="0"/>
              <a:t> – alleles that are masked by dominant alleles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u="sng" smtClean="0"/>
              <a:t>Example</a:t>
            </a:r>
            <a:r>
              <a:rPr lang="en-US" sz="2500" smtClean="0"/>
              <a:t>: Pea pod color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smtClean="0"/>
              <a:t>G = green pods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smtClean="0"/>
              <a:t>g = yellow pods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smtClean="0"/>
              <a:t>What will these offspring look like?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smtClean="0"/>
              <a:t>GG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smtClean="0"/>
              <a:t>gg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smtClean="0"/>
              <a:t>Gg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u="sng" smtClean="0"/>
              <a:t>Genotype</a:t>
            </a:r>
            <a:r>
              <a:rPr lang="en-US" smtClean="0"/>
              <a:t> – </a:t>
            </a:r>
          </a:p>
          <a:p>
            <a:pPr lvl="1" eaLnBrk="1" hangingPunct="1">
              <a:defRPr/>
            </a:pPr>
            <a:r>
              <a:rPr lang="en-US" smtClean="0"/>
              <a:t>genetic make up (Gg)</a:t>
            </a:r>
          </a:p>
          <a:p>
            <a:pPr eaLnBrk="1" hangingPunct="1">
              <a:defRPr/>
            </a:pPr>
            <a:r>
              <a:rPr lang="en-US" u="sng" smtClean="0"/>
              <a:t>Phenotype</a:t>
            </a:r>
            <a:r>
              <a:rPr lang="en-US" smtClean="0"/>
              <a:t> – </a:t>
            </a:r>
          </a:p>
          <a:p>
            <a:pPr lvl="1" eaLnBrk="1" hangingPunct="1">
              <a:defRPr/>
            </a:pPr>
            <a:r>
              <a:rPr lang="en-US" smtClean="0"/>
              <a:t>organisms appearance (Green)</a:t>
            </a:r>
          </a:p>
          <a:p>
            <a:pPr eaLnBrk="1" hangingPunct="1">
              <a:defRPr/>
            </a:pPr>
            <a:r>
              <a:rPr lang="en-US" u="sng" smtClean="0"/>
              <a:t>Heterozygous</a:t>
            </a:r>
            <a:r>
              <a:rPr lang="en-US" smtClean="0"/>
              <a:t> – </a:t>
            </a:r>
          </a:p>
          <a:p>
            <a:pPr lvl="1" eaLnBrk="1" hangingPunct="1">
              <a:defRPr/>
            </a:pPr>
            <a:r>
              <a:rPr lang="en-US" smtClean="0"/>
              <a:t>when alleles for a trait are different (Gg)</a:t>
            </a:r>
          </a:p>
          <a:p>
            <a:pPr eaLnBrk="1" hangingPunct="1">
              <a:defRPr/>
            </a:pPr>
            <a:r>
              <a:rPr lang="en-US" u="sng" smtClean="0"/>
              <a:t>Homozygous</a:t>
            </a:r>
            <a:r>
              <a:rPr lang="en-US" smtClean="0"/>
              <a:t> – </a:t>
            </a:r>
          </a:p>
          <a:p>
            <a:pPr lvl="1" eaLnBrk="1" hangingPunct="1">
              <a:defRPr/>
            </a:pPr>
            <a:r>
              <a:rPr lang="en-US" smtClean="0"/>
              <a:t>when alleles for a trait are the same (GG or gg)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000" u="sng" smtClean="0"/>
              <a:t>Monohybrid Cross</a:t>
            </a:r>
            <a:r>
              <a:rPr lang="en-US" sz="3000" smtClean="0"/>
              <a:t> –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600" smtClean="0"/>
              <a:t>when you make a cross for only one trait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100" smtClean="0"/>
              <a:t>Example: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z="1900" smtClean="0"/>
              <a:t>Trait = pod color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z="1900" smtClean="0"/>
              <a:t>Cross: Yellow Pod x Green Pod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000" u="sng" smtClean="0"/>
              <a:t>Dihybrid Cross</a:t>
            </a:r>
            <a:r>
              <a:rPr lang="en-US" sz="3000" smtClean="0"/>
              <a:t> –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600" smtClean="0"/>
              <a:t>when you make a cross for two traits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100" smtClean="0"/>
              <a:t>Example: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z="1900" smtClean="0"/>
              <a:t>Traits = pod color AND plant height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z="1900" smtClean="0"/>
              <a:t>Cross:  Tall, Yellow Plant x Short, Green Plant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000" u="sng" smtClean="0"/>
              <a:t>Punnett Square</a:t>
            </a:r>
            <a:r>
              <a:rPr lang="en-US" sz="3000" smtClean="0"/>
              <a:t> –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600" smtClean="0"/>
              <a:t>diagram used to show results of crosses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aple">
  <a:themeElements>
    <a:clrScheme name="Maple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Mapl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60000"/>
          <a:buFont typeface="Wingdings" pitchFamily="2" charset="2"/>
          <a:buChar char="n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60000"/>
          <a:buFont typeface="Wingdings" pitchFamily="2" charset="2"/>
          <a:buChar char="n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charset="0"/>
          </a:defRPr>
        </a:defPPr>
      </a:lstStyle>
    </a:lnDef>
  </a:objectDefaults>
  <a:extraClrSchemeLst>
    <a:extraClrScheme>
      <a:clrScheme name="Mapl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l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560</TotalTime>
  <Words>636</Words>
  <Application>Microsoft Macintosh PowerPoint</Application>
  <PresentationFormat>On-screen Show (4:3)</PresentationFormat>
  <Paragraphs>111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Maple</vt:lpstr>
      <vt:lpstr>Genetics</vt:lpstr>
      <vt:lpstr>Brief History</vt:lpstr>
      <vt:lpstr>PowerPoint Presentation</vt:lpstr>
      <vt:lpstr>Pollination</vt:lpstr>
      <vt:lpstr>Terms</vt:lpstr>
      <vt:lpstr>PowerPoint Presentation</vt:lpstr>
      <vt:lpstr>Terms Continued</vt:lpstr>
      <vt:lpstr>PowerPoint Presentation</vt:lpstr>
      <vt:lpstr>PowerPoint Presentation</vt:lpstr>
      <vt:lpstr>PowerPoint Presentation</vt:lpstr>
      <vt:lpstr>Monohybrid Cross Practice</vt:lpstr>
      <vt:lpstr>PowerPoint Presentation</vt:lpstr>
      <vt:lpstr>PowerPoint Presentation</vt:lpstr>
      <vt:lpstr>ATB 5-7</vt:lpstr>
      <vt:lpstr>Dihybrid Cross Practice</vt:lpstr>
      <vt:lpstr>PowerPoint Presentation</vt:lpstr>
      <vt:lpstr>PowerPoint Presentation</vt:lpstr>
      <vt:lpstr>PowerPoint Presentation</vt:lpstr>
      <vt:lpstr>PowerPoint Presentation</vt:lpstr>
      <vt:lpstr>5-10 ATB</vt:lpstr>
      <vt:lpstr>5-11 ATB</vt:lpstr>
      <vt:lpstr>5-12 ATB</vt:lpstr>
      <vt:lpstr>5-13 ATB</vt:lpstr>
      <vt:lpstr>PowerPoint Presentation</vt:lpstr>
      <vt:lpstr>Dihybrid Cross Practice</vt:lpstr>
      <vt:lpstr>PowerPoint Presentation</vt:lpstr>
      <vt:lpstr>The End </vt:lpstr>
      <vt:lpstr>5-14 </vt:lpstr>
      <vt:lpstr>PowerPoint Presentation</vt:lpstr>
      <vt:lpstr>PowerPoint Presentation</vt:lpstr>
    </vt:vector>
  </TitlesOfParts>
  <Company>Classrooms for the Future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Genetics</dc:title>
  <dc:creator>PA Department of Education Classrooms for the Future</dc:creator>
  <cp:lastModifiedBy>dhakim</cp:lastModifiedBy>
  <cp:revision>18</cp:revision>
  <dcterms:created xsi:type="dcterms:W3CDTF">2010-04-19T15:03:30Z</dcterms:created>
  <dcterms:modified xsi:type="dcterms:W3CDTF">2013-04-18T11:03:44Z</dcterms:modified>
</cp:coreProperties>
</file>